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Ubuntu" panose="020B0604020202020204" charset="0"/>
      <p:regular r:id="rId19"/>
      <p:bold r:id="rId20"/>
      <p:italic r:id="rId21"/>
      <p:boldItalic r:id="rId22"/>
    </p:embeddedFont>
    <p:embeddedFont>
      <p:font typeface="Economica" panose="020B060402020202020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Comfortaa"/>
      <p:regular r:id="rId31"/>
      <p:bold r:id="rId32"/>
    </p:embeddedFont>
    <p:embeddedFont>
      <p:font typeface="Playfair Display" panose="020B0604020202020204" charset="0"/>
      <p:regular r:id="rId33"/>
      <p:bold r:id="rId34"/>
      <p:italic r:id="rId35"/>
      <p:boldItalic r:id="rId36"/>
    </p:embeddedFont>
    <p:embeddedFont>
      <p:font typeface="Cuprum" panose="020B0604020202020204" charset="0"/>
      <p:regular r:id="rId37"/>
      <p:bold r:id="rId38"/>
      <p:italic r:id="rId39"/>
      <p:boldItalic r:id="rId40"/>
    </p:embeddedFont>
    <p:embeddedFont>
      <p:font typeface="Montserrat" panose="020B0604020202020204" charset="0"/>
      <p:regular r:id="rId41"/>
      <p:bold r:id="rId42"/>
      <p:italic r:id="rId43"/>
      <p:boldItalic r:id="rId44"/>
    </p:embeddedFont>
    <p:embeddedFont>
      <p:font typeface="Catamaran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What should be the max gap for filling at </a:t>
            </a:r>
            <a:r>
              <a:rPr lang="en" sz="14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STEP 2</a:t>
            </a:r>
            <a:r>
              <a:rPr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and </a:t>
            </a:r>
            <a:r>
              <a:rPr lang="en" sz="14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STEP 5</a:t>
            </a:r>
            <a:endParaRPr sz="14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Font typeface="Comfortaa"/>
              <a:buChar char="-"/>
            </a:pPr>
            <a:r>
              <a:rPr lang="en" sz="1400" b="1">
                <a:solidFill>
                  <a:srgbClr val="E06666"/>
                </a:solidFill>
                <a:latin typeface="Comfortaa"/>
                <a:ea typeface="Comfortaa"/>
                <a:cs typeface="Comfortaa"/>
                <a:sym typeface="Comfortaa"/>
              </a:rPr>
              <a:t>Snowmelt and thawing is NOT considered</a:t>
            </a:r>
            <a:endParaRPr sz="1400" b="1">
              <a:solidFill>
                <a:srgbClr val="E0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We estimate the Recession coefficient to calculating falling limb of flow after the Pick flow</a:t>
            </a:r>
            <a:endParaRPr sz="1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What should be the max gap for filling at </a:t>
            </a:r>
            <a:r>
              <a:rPr lang="en" sz="14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STEP 2</a:t>
            </a:r>
            <a:r>
              <a:rPr lang="en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and </a:t>
            </a:r>
            <a:r>
              <a:rPr lang="en" sz="14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STEP 5</a:t>
            </a:r>
            <a:endParaRPr sz="14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Font typeface="Comfortaa"/>
              <a:buChar char="-"/>
            </a:pPr>
            <a:r>
              <a:rPr lang="en" sz="1400" b="1">
                <a:solidFill>
                  <a:srgbClr val="E06666"/>
                </a:solidFill>
                <a:latin typeface="Comfortaa"/>
                <a:ea typeface="Comfortaa"/>
                <a:cs typeface="Comfortaa"/>
                <a:sym typeface="Comfortaa"/>
              </a:rPr>
              <a:t>Snowmelt and thawing is NOT considered</a:t>
            </a:r>
            <a:endParaRPr sz="1400" b="1">
              <a:solidFill>
                <a:srgbClr val="E0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 to be tweaked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max gap for model to fill in? Can we use more than 4 hours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eliminate subjectivity during the process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catch - Mean imputation implies that missing data is randomly distributed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missing tile flow data is ANYTHING, BUT RANDOM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Northern States - and I do NOT mean NORTH CAROLINA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 &gt; REGRESSION - assuming that Replicated research plots are not too big, there are no a big difference in soil type and topography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tamaran"/>
              <a:buNone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tamaran"/>
              <a:buNone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tamaran"/>
              <a:buNone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tamaran"/>
              <a:buNone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tamaran"/>
              <a:buNone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tamaran"/>
              <a:buNone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tamaran"/>
              <a:buNone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tamaran"/>
              <a:buNone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tamaran"/>
              <a:buNone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uprum"/>
              <a:buNone/>
              <a:defRPr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uprum"/>
              <a:buNone/>
              <a:defRPr sz="18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uprum"/>
              <a:buNone/>
              <a:defRPr sz="18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uprum"/>
              <a:buNone/>
              <a:defRPr sz="18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uprum"/>
              <a:buNone/>
              <a:defRPr sz="18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uprum"/>
              <a:buNone/>
              <a:defRPr sz="18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uprum"/>
              <a:buNone/>
              <a:defRPr sz="18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uprum"/>
              <a:buNone/>
              <a:defRPr sz="18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uprum"/>
              <a:buNone/>
              <a:defRPr sz="18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674EA7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74600"/>
            <a:ext cx="9144000" cy="69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86550"/>
            <a:ext cx="85206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3000"/>
              <a:buFont typeface="Cuprum"/>
              <a:buNone/>
              <a:defRPr sz="3000" b="0">
                <a:solidFill>
                  <a:srgbClr val="674EA7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3000"/>
              <a:buFont typeface="Cuprum"/>
              <a:buNone/>
              <a:defRPr sz="3000" b="0">
                <a:solidFill>
                  <a:srgbClr val="674EA7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3000"/>
              <a:buFont typeface="Cuprum"/>
              <a:buNone/>
              <a:defRPr sz="3000" b="0">
                <a:solidFill>
                  <a:srgbClr val="674EA7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3000"/>
              <a:buFont typeface="Cuprum"/>
              <a:buNone/>
              <a:defRPr sz="3000" b="0">
                <a:solidFill>
                  <a:srgbClr val="674EA7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3000"/>
              <a:buFont typeface="Cuprum"/>
              <a:buNone/>
              <a:defRPr sz="3000" b="0">
                <a:solidFill>
                  <a:srgbClr val="674EA7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3000"/>
              <a:buFont typeface="Cuprum"/>
              <a:buNone/>
              <a:defRPr sz="3000" b="0">
                <a:solidFill>
                  <a:srgbClr val="674EA7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3000"/>
              <a:buFont typeface="Cuprum"/>
              <a:buNone/>
              <a:defRPr sz="3000" b="0">
                <a:solidFill>
                  <a:srgbClr val="674EA7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3000"/>
              <a:buFont typeface="Cuprum"/>
              <a:buNone/>
              <a:defRPr sz="3000" b="0">
                <a:solidFill>
                  <a:srgbClr val="674EA7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3000"/>
              <a:buFont typeface="Cuprum"/>
              <a:buNone/>
              <a:defRPr sz="3000" b="0">
                <a:solidFill>
                  <a:srgbClr val="674EA7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827417"/>
            <a:ext cx="8520600" cy="4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Char char="●"/>
              <a:defRPr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Catamaran"/>
              <a:buChar char="○"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Catamaran"/>
              <a:buChar char="■"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Catamaran"/>
              <a:buChar char="●"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Catamaran"/>
              <a:buChar char="○"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Catamaran"/>
              <a:buChar char="■"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Catamaran"/>
              <a:buChar char="●"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Catamaran"/>
              <a:buChar char="○"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Catamaran"/>
              <a:buChar char="■"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None/>
              <a:defRPr>
                <a:solidFill>
                  <a:srgbClr val="8E7CC3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 sz="24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200"/>
              <a:buNone/>
              <a:defRPr sz="42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Font typeface="Playfair Display"/>
              <a:buNone/>
              <a:defRPr sz="3200" b="1">
                <a:solidFill>
                  <a:srgbClr val="8E7CC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Font typeface="Playfair Display"/>
              <a:buNone/>
              <a:defRPr sz="3200" b="1">
                <a:solidFill>
                  <a:srgbClr val="8E7CC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Font typeface="Playfair Display"/>
              <a:buNone/>
              <a:defRPr sz="3200" b="1">
                <a:solidFill>
                  <a:srgbClr val="8E7CC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Font typeface="Playfair Display"/>
              <a:buNone/>
              <a:defRPr sz="3200" b="1">
                <a:solidFill>
                  <a:srgbClr val="8E7CC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Font typeface="Playfair Display"/>
              <a:buNone/>
              <a:defRPr sz="3200" b="1">
                <a:solidFill>
                  <a:srgbClr val="8E7CC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Font typeface="Playfair Display"/>
              <a:buNone/>
              <a:defRPr sz="3200" b="1">
                <a:solidFill>
                  <a:srgbClr val="8E7CC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Font typeface="Playfair Display"/>
              <a:buNone/>
              <a:defRPr sz="3200" b="1">
                <a:solidFill>
                  <a:srgbClr val="8E7CC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Font typeface="Playfair Display"/>
              <a:buNone/>
              <a:defRPr sz="3200" b="1">
                <a:solidFill>
                  <a:srgbClr val="8E7CC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3200"/>
              <a:buFont typeface="Playfair Display"/>
              <a:buNone/>
              <a:defRPr sz="3200" b="1">
                <a:solidFill>
                  <a:srgbClr val="8E7CC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Data Filling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Techniques and Methods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0" y="1242225"/>
            <a:ext cx="9144000" cy="21615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" y="3403725"/>
            <a:ext cx="9144000" cy="173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25" y="0"/>
            <a:ext cx="9144000" cy="12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2451600" y="3651275"/>
            <a:ext cx="42408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Raleigh 2018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Cuprum"/>
                <a:ea typeface="Cuprum"/>
                <a:cs typeface="Cuprum"/>
                <a:sym typeface="Cuprum"/>
              </a:rPr>
              <a:t>THE      METHOD</a:t>
            </a:r>
            <a:endParaRPr sz="9600"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004550" y="1741875"/>
            <a:ext cx="11322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GAP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668325" y="2190425"/>
            <a:ext cx="1666800" cy="7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FILLING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026" y="1533656"/>
            <a:ext cx="2495007" cy="1663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-4125" y="0"/>
            <a:ext cx="9144000" cy="91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0" y="140575"/>
            <a:ext cx="91440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 METHOD</a:t>
            </a:r>
            <a:endParaRPr sz="52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9600"/>
            <a:ext cx="1833289" cy="353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343375" y="4113325"/>
            <a:ext cx="1716600" cy="5352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2449875" y="1134900"/>
            <a:ext cx="44826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Part 1       </a:t>
            </a: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Predict Pick Flow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8841" y="1515425"/>
            <a:ext cx="2495007" cy="1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15026" y="1515425"/>
            <a:ext cx="2495007" cy="1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5026" y="3275099"/>
            <a:ext cx="2495007" cy="1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28841" y="3275099"/>
            <a:ext cx="2495007" cy="16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-4125" y="0"/>
            <a:ext cx="9144000" cy="91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0" y="140575"/>
            <a:ext cx="91440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 METHOD</a:t>
            </a:r>
            <a:endParaRPr sz="52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9600"/>
            <a:ext cx="1833289" cy="353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343375" y="4113325"/>
            <a:ext cx="1716600" cy="5352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2449875" y="1134900"/>
            <a:ext cx="44826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Part 1       </a:t>
            </a: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Predict Pick Flow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2449875" y="1515425"/>
            <a:ext cx="44826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Part 2      </a:t>
            </a: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Estimate Recession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164" y="2004725"/>
            <a:ext cx="4667295" cy="280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7164" y="2004725"/>
            <a:ext cx="4667295" cy="280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7675" y="2313125"/>
            <a:ext cx="1106600" cy="4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-4125" y="0"/>
            <a:ext cx="9144000" cy="91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0" y="140575"/>
            <a:ext cx="91440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 METHOD</a:t>
            </a:r>
            <a:endParaRPr sz="52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9600"/>
            <a:ext cx="1833289" cy="353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343375" y="4113325"/>
            <a:ext cx="1716600" cy="5352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2449875" y="1134900"/>
            <a:ext cx="44826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Part 1       </a:t>
            </a: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Predict Pick Flow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2449875" y="1515425"/>
            <a:ext cx="44826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Part 2      </a:t>
            </a:r>
            <a:r>
              <a:rPr lang="en" b="1">
                <a:latin typeface="Comfortaa"/>
                <a:ea typeface="Comfortaa"/>
                <a:cs typeface="Comfortaa"/>
                <a:sym typeface="Comfortaa"/>
              </a:rPr>
              <a:t>Estimate Recession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9100" y="1149600"/>
            <a:ext cx="6458760" cy="3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0" y="0"/>
            <a:ext cx="3696300" cy="51435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696300" y="0"/>
            <a:ext cx="5443500" cy="514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5">
            <a:alphaModFix/>
          </a:blip>
          <a:srcRect l="16122" t="2253" r="10461" b="2253"/>
          <a:stretch/>
        </p:blipFill>
        <p:spPr>
          <a:xfrm>
            <a:off x="3911175" y="780775"/>
            <a:ext cx="5089073" cy="397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08950" y="469450"/>
            <a:ext cx="3389400" cy="4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Lack of on-site precipitation data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Method does not take into account board management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Snowmelt and thawing is not considered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Method needs more tweaking (parameters, </a:t>
            </a: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assumptions</a:t>
            </a: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, etc.)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lang="en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rPr>
              <a:t>Complete data</a:t>
            </a:r>
            <a:r>
              <a:rPr lang="en" sz="3600">
                <a:latin typeface="Comfortaa"/>
                <a:ea typeface="Comfortaa"/>
                <a:cs typeface="Comfortaa"/>
                <a:sym typeface="Comfortaa"/>
              </a:rPr>
              <a:t> are all alike 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fortaa"/>
                <a:ea typeface="Comfortaa"/>
                <a:cs typeface="Comfortaa"/>
                <a:sym typeface="Comfortaa"/>
              </a:rPr>
              <a:t>but every </a:t>
            </a:r>
            <a:r>
              <a:rPr lang="en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rPr>
              <a:t>incomplete data</a:t>
            </a:r>
            <a:r>
              <a:rPr lang="en" sz="3600">
                <a:latin typeface="Comfortaa"/>
                <a:ea typeface="Comfortaa"/>
                <a:cs typeface="Comfortaa"/>
                <a:sym typeface="Comfortaa"/>
              </a:rPr>
              <a:t> is incomplete in its own way”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86550"/>
            <a:ext cx="85206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</a:t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311700" y="847675"/>
            <a:ext cx="41346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Assumption</a:t>
            </a:r>
            <a:endParaRPr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Drain flow occurs when precipitation is above a certain threshold on that day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048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Ubuntu"/>
              <a:buChar char="○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This was 0 mm at DPAC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Ubuntu"/>
              <a:buChar char="●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Drain flow continues if flow from the day before was above a certain threshold 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048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Ubuntu"/>
              <a:buChar char="○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This is estimated as an average daily flow during summer period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Ubuntu"/>
              <a:buChar char="●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Snowmelt and thawing is not considered</a:t>
            </a:r>
            <a:b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Seasons</a:t>
            </a:r>
            <a:endParaRPr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Winter = January (1), February (2), March (3)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Spring = April (4), May (5), June (6)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Summer = July (7), August (8), September (9)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rgbClr val="595959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Fall = October (10), November (11), December (12)</a:t>
            </a:r>
            <a:b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595725" y="847675"/>
            <a:ext cx="42366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Regression</a:t>
            </a:r>
            <a:endParaRPr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Ubuntu"/>
              <a:buAutoNum type="arabicPeriod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Estimate the minimum daily drain flow identifying a drainage event.  This allows us to remove very small drainage events from the regression analysis.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048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Ubuntu"/>
              <a:buAutoNum type="alphaLcPeriod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Min. DF = average daily summer drain flow for the period of record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048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Ubuntu"/>
              <a:buAutoNum type="alphaLcPeriod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This was ~0.14 mm at DPAC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Ubuntu"/>
              <a:buAutoNum type="arabicPeriod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Calculate 3-day average precipitation for each day based on: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048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Ubuntu"/>
              <a:buAutoNum type="alphaLcPeriod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3-day avg. = sum(day, day-1, day-2)/3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Ubuntu"/>
              <a:buAutoNum type="arabicPeriod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Perform regression between daily measured drain flow and 3-day average precipitation for each season given the conditions: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048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Ubuntu"/>
              <a:buAutoNum type="alphaLcPeriod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Daily precipitation &gt; 0 mm</a:t>
            </a: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914400" lvl="1" indent="-304800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rgbClr val="595959"/>
              </a:buClr>
              <a:buSzPts val="1200"/>
              <a:buFont typeface="Ubuntu"/>
              <a:buAutoNum type="alphaLcPeriod"/>
            </a:pPr>
            <a: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Daily drain flow &gt; Min. DF</a:t>
            </a:r>
            <a:br>
              <a:rPr lang="en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2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0100" y="1024825"/>
            <a:ext cx="6532973" cy="391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Shape 214"/>
          <p:cNvGrpSpPr/>
          <p:nvPr/>
        </p:nvGrpSpPr>
        <p:grpSpPr>
          <a:xfrm>
            <a:off x="1083400" y="227250"/>
            <a:ext cx="6977100" cy="733500"/>
            <a:chOff x="1083400" y="227250"/>
            <a:chExt cx="6977100" cy="733500"/>
          </a:xfrm>
        </p:grpSpPr>
        <p:sp>
          <p:nvSpPr>
            <p:cNvPr id="215" name="Shape 215"/>
            <p:cNvSpPr txBox="1"/>
            <p:nvPr/>
          </p:nvSpPr>
          <p:spPr>
            <a:xfrm>
              <a:off x="1083400" y="237600"/>
              <a:ext cx="6977100" cy="494400"/>
            </a:xfrm>
            <a:prstGeom prst="rect">
              <a:avLst/>
            </a:prstGeom>
            <a:noFill/>
            <a:ln>
              <a:noFill/>
            </a:ln>
            <a:effectLst>
              <a:outerShdw blurRad="42863" dist="28575" dir="3660000" algn="bl" rotWithShape="0">
                <a:srgbClr val="000000">
                  <a:alpha val="52999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mfortaa"/>
                  <a:ea typeface="Comfortaa"/>
                  <a:cs typeface="Comfortaa"/>
                  <a:sym typeface="Comfortaa"/>
                </a:rPr>
                <a:t>Q</a:t>
              </a:r>
              <a:r>
                <a:rPr lang="en" sz="2000" b="1">
                  <a:latin typeface="Comfortaa"/>
                  <a:ea typeface="Comfortaa"/>
                  <a:cs typeface="Comfortaa"/>
                  <a:sym typeface="Comfortaa"/>
                </a:rPr>
                <a:t>i</a:t>
              </a:r>
              <a:r>
                <a:rPr lang="en" sz="3000">
                  <a:latin typeface="Comfortaa"/>
                  <a:ea typeface="Comfortaa"/>
                  <a:cs typeface="Comfortaa"/>
                  <a:sym typeface="Comfortaa"/>
                </a:rPr>
                <a:t> = Q</a:t>
              </a:r>
              <a:r>
                <a:rPr lang="en" sz="2000" b="1">
                  <a:latin typeface="Comfortaa"/>
                  <a:ea typeface="Comfortaa"/>
                  <a:cs typeface="Comfortaa"/>
                  <a:sym typeface="Comfortaa"/>
                </a:rPr>
                <a:t>i-1 * </a:t>
              </a:r>
              <a:r>
                <a:rPr lang="en" sz="3000">
                  <a:latin typeface="Comfortaa"/>
                  <a:ea typeface="Comfortaa"/>
                  <a:cs typeface="Comfortaa"/>
                  <a:sym typeface="Comfortaa"/>
                </a:rPr>
                <a:t>e</a:t>
              </a:r>
              <a:endParaRPr sz="20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16" name="Shape 216"/>
            <p:cNvSpPr txBox="1"/>
            <p:nvPr/>
          </p:nvSpPr>
          <p:spPr>
            <a:xfrm>
              <a:off x="5468100" y="227250"/>
              <a:ext cx="653100" cy="733500"/>
            </a:xfrm>
            <a:prstGeom prst="rect">
              <a:avLst/>
            </a:prstGeom>
            <a:noFill/>
            <a:ln>
              <a:noFill/>
            </a:ln>
            <a:effectLst>
              <a:outerShdw blurRad="42863" dist="28575" dir="3660000" algn="bl" rotWithShape="0">
                <a:srgbClr val="000000">
                  <a:alpha val="52999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Comfortaa"/>
                  <a:ea typeface="Comfortaa"/>
                  <a:cs typeface="Comfortaa"/>
                  <a:sym typeface="Comfortaa"/>
                </a:rPr>
                <a:t>k</a:t>
              </a:r>
              <a:endParaRPr sz="20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600" y="72352"/>
            <a:ext cx="8026398" cy="501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600" y="72352"/>
            <a:ext cx="8026398" cy="50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1242225"/>
            <a:ext cx="9144000" cy="21615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5" y="3403725"/>
            <a:ext cx="9144000" cy="173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25" y="0"/>
            <a:ext cx="9144000" cy="12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Cuprum"/>
                <a:ea typeface="Cuprum"/>
                <a:cs typeface="Cuprum"/>
                <a:sym typeface="Cuprum"/>
              </a:rPr>
              <a:t>THE      METHOD</a:t>
            </a:r>
            <a:endParaRPr sz="9600"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004550" y="1741875"/>
            <a:ext cx="11322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GAP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2668325" y="2190425"/>
            <a:ext cx="1666800" cy="7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FILLING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61950" y="1423875"/>
            <a:ext cx="3711300" cy="1798200"/>
          </a:xfrm>
          <a:prstGeom prst="rect">
            <a:avLst/>
          </a:prstGeom>
          <a:solidFill>
            <a:srgbClr val="E69138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Cuprum"/>
                <a:ea typeface="Cuprum"/>
                <a:cs typeface="Cuprum"/>
                <a:sym typeface="Cuprum"/>
              </a:rPr>
              <a:t>BEN’S</a:t>
            </a:r>
            <a:endParaRPr sz="9600">
              <a:latin typeface="Cuprum"/>
              <a:ea typeface="Cuprum"/>
              <a:cs typeface="Cuprum"/>
              <a:sym typeface="Cuprum"/>
            </a:endParaRPr>
          </a:p>
        </p:txBody>
      </p:sp>
      <p:grpSp>
        <p:nvGrpSpPr>
          <p:cNvPr id="79" name="Shape 79"/>
          <p:cNvGrpSpPr/>
          <p:nvPr/>
        </p:nvGrpSpPr>
        <p:grpSpPr>
          <a:xfrm>
            <a:off x="2186686" y="2948213"/>
            <a:ext cx="2833640" cy="2492037"/>
            <a:chOff x="6948111" y="2469863"/>
            <a:chExt cx="2833640" cy="2492037"/>
          </a:xfrm>
        </p:grpSpPr>
        <p:pic>
          <p:nvPicPr>
            <p:cNvPr id="80" name="Shape 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8111" y="2999600"/>
              <a:ext cx="2833640" cy="196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64388" y="2469863"/>
              <a:ext cx="1109675" cy="1650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 flipH="1">
            <a:off x="3470575" y="0"/>
            <a:ext cx="638400" cy="1401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4">
            <a:alphaModFix/>
          </a:blip>
          <a:srcRect l="219" r="2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1027250" y="77825"/>
            <a:ext cx="7317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5">
            <a:alphaModFix/>
          </a:blip>
          <a:srcRect l="219" r="2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86550"/>
            <a:ext cx="85206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</a:t>
            </a:r>
            <a:r>
              <a:rPr lang="en">
                <a:solidFill>
                  <a:srgbClr val="674EA7"/>
                </a:solidFill>
              </a:rPr>
              <a:t>HENRY</a:t>
            </a:r>
            <a:endParaRPr>
              <a:solidFill>
                <a:srgbClr val="674EA7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74EA7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827417"/>
            <a:ext cx="8520600" cy="4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t="17644" b="17651"/>
          <a:stretch/>
        </p:blipFill>
        <p:spPr>
          <a:xfrm>
            <a:off x="243850" y="636275"/>
            <a:ext cx="8656297" cy="43293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4575900" y="-75"/>
            <a:ext cx="4568100" cy="500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525" y="636276"/>
            <a:ext cx="4162451" cy="41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425" y="2359950"/>
            <a:ext cx="409625" cy="57967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900" y="2359950"/>
            <a:ext cx="409625" cy="57967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375" y="2359950"/>
            <a:ext cx="409625" cy="57967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86550"/>
            <a:ext cx="85206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Rain      More Tile Flow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200" y="707675"/>
            <a:ext cx="7229602" cy="433774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4155675" y="277500"/>
            <a:ext cx="264600" cy="27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86550"/>
            <a:ext cx="85206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Data      Less Tile Flow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200" y="707675"/>
            <a:ext cx="7229602" cy="433774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4155675" y="277500"/>
            <a:ext cx="264600" cy="27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7200" y="707675"/>
            <a:ext cx="7229602" cy="433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50" y="129375"/>
            <a:ext cx="8548302" cy="4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x="0" y="915600"/>
            <a:ext cx="9144000" cy="413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-4125" y="0"/>
            <a:ext cx="9144000" cy="91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0" y="140575"/>
            <a:ext cx="91440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 METHOD</a:t>
            </a:r>
            <a:endParaRPr sz="52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-4125" y="0"/>
            <a:ext cx="9144000" cy="91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0" y="140575"/>
            <a:ext cx="91440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 METHOD</a:t>
            </a:r>
            <a:endParaRPr sz="52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9600"/>
            <a:ext cx="1833289" cy="35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626" y="1149600"/>
            <a:ext cx="4007289" cy="3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361" y="1149600"/>
            <a:ext cx="2000314" cy="3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0300" y="3349750"/>
            <a:ext cx="2034300" cy="19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2513" y="2753225"/>
            <a:ext cx="1109675" cy="165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7561400" y="158150"/>
            <a:ext cx="1062300" cy="578700"/>
          </a:xfrm>
          <a:prstGeom prst="rect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2411100" y="1044425"/>
            <a:ext cx="4107600" cy="37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rPr>
              <a:t>in the Northern States far, far away...</a:t>
            </a:r>
            <a:endParaRPr sz="1600" b="1">
              <a:solidFill>
                <a:srgbClr val="E6913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8">
            <a:alphaModFix/>
          </a:blip>
          <a:srcRect l="7867" r="3535" b="3110"/>
          <a:stretch/>
        </p:blipFill>
        <p:spPr>
          <a:xfrm>
            <a:off x="2482625" y="1454400"/>
            <a:ext cx="3964700" cy="325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343375" y="1485775"/>
            <a:ext cx="1716600" cy="3270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-4125" y="0"/>
            <a:ext cx="9144000" cy="91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0" y="140575"/>
            <a:ext cx="91440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 METHOD</a:t>
            </a:r>
            <a:endParaRPr sz="52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9600"/>
            <a:ext cx="1833289" cy="35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100" y="1149600"/>
            <a:ext cx="6458760" cy="3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343375" y="2382950"/>
            <a:ext cx="1716600" cy="5352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9100" y="1149600"/>
            <a:ext cx="6458760" cy="3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343375" y="3534850"/>
            <a:ext cx="1716600" cy="5352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89100" y="1149600"/>
            <a:ext cx="6458760" cy="3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89100" y="1149600"/>
            <a:ext cx="6458760" cy="3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343375" y="4113325"/>
            <a:ext cx="1716600" cy="535200"/>
          </a:xfrm>
          <a:prstGeom prst="rect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On-screen Show (16:9)</PresentationFormat>
  <Paragraphs>66</Paragraphs>
  <Slides>16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Ubuntu</vt:lpstr>
      <vt:lpstr>Economica</vt:lpstr>
      <vt:lpstr>Lato</vt:lpstr>
      <vt:lpstr>Comfortaa</vt:lpstr>
      <vt:lpstr>Arial</vt:lpstr>
      <vt:lpstr>Playfair Display</vt:lpstr>
      <vt:lpstr>Cuprum</vt:lpstr>
      <vt:lpstr>Montserrat</vt:lpstr>
      <vt:lpstr>Catamaran</vt:lpstr>
      <vt:lpstr>Coral</vt:lpstr>
      <vt:lpstr>Data Filling  Techniques and Methods</vt:lpstr>
      <vt:lpstr>PowerPoint Presentation</vt:lpstr>
      <vt:lpstr>PowerPoint Presentation</vt:lpstr>
      <vt:lpstr>This is HENRY </vt:lpstr>
      <vt:lpstr>More Rain      More Tile Flow </vt:lpstr>
      <vt:lpstr>Less Data      Less Tile 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“Complete data are all alike  but every incomplete data is incomplete in its own way”</vt:lpstr>
      <vt:lpstr>METHOD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Filling  Techniques and Methods</dc:title>
  <dc:creator>Giorgi Chighladze</dc:creator>
  <cp:lastModifiedBy>Giorgi Chighladze</cp:lastModifiedBy>
  <cp:revision>1</cp:revision>
  <dcterms:modified xsi:type="dcterms:W3CDTF">2018-04-09T01:08:52Z</dcterms:modified>
</cp:coreProperties>
</file>